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AEA3AD1-85A1-934D-B03A-7044782923D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377A124-60E2-5A4C-9EAA-3BA170D5B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083" y="1261231"/>
            <a:ext cx="7799387" cy="1237130"/>
          </a:xfrm>
        </p:spPr>
        <p:txBody>
          <a:bodyPr/>
          <a:lstStyle/>
          <a:p>
            <a:r>
              <a:rPr lang="en-US" dirty="0" smtClean="0"/>
              <a:t>Genre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748587"/>
            <a:ext cx="7799387" cy="466165"/>
          </a:xfrm>
        </p:spPr>
        <p:txBody>
          <a:bodyPr>
            <a:noAutofit/>
          </a:bodyPr>
          <a:lstStyle/>
          <a:p>
            <a:r>
              <a:rPr lang="en-US" sz="3200" dirty="0" smtClean="0"/>
              <a:t>ENGL306</a:t>
            </a:r>
          </a:p>
          <a:p>
            <a:r>
              <a:rPr lang="en-US" sz="3200" dirty="0" smtClean="0"/>
              <a:t>Ribero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Writer, Reader,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Who are the writers of this genre? What do they have in common?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does the writer assume about the readers of the text? What does the reader already know? </a:t>
            </a:r>
          </a:p>
          <a:p>
            <a:endParaRPr lang="en-US" dirty="0" smtClean="0"/>
          </a:p>
          <a:p>
            <a:r>
              <a:rPr lang="en-US" dirty="0" smtClean="0"/>
              <a:t>What is the purpose of this text? To inform, persuade, argue?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information does the text contain? </a:t>
            </a:r>
          </a:p>
          <a:p>
            <a:endParaRPr lang="en-US" dirty="0" smtClean="0"/>
          </a:p>
          <a:p>
            <a:r>
              <a:rPr lang="en-US" dirty="0" smtClean="0"/>
              <a:t>Does the writer cite other sources in his/her text?</a:t>
            </a:r>
          </a:p>
          <a:p>
            <a:endParaRPr lang="en-US" dirty="0" smtClean="0"/>
          </a:p>
          <a:p>
            <a:r>
              <a:rPr lang="en-US" dirty="0" smtClean="0"/>
              <a:t>Does the writer ask questions?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Structure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the content organized?</a:t>
            </a:r>
          </a:p>
          <a:p>
            <a:r>
              <a:rPr lang="en-US" dirty="0" smtClean="0"/>
              <a:t>Is there a clear introduction? Thesis statement? Conclusion?</a:t>
            </a:r>
          </a:p>
          <a:p>
            <a:r>
              <a:rPr lang="en-US" dirty="0" smtClean="0"/>
              <a:t>What are the different parts of the text? </a:t>
            </a:r>
          </a:p>
          <a:p>
            <a:pPr lvl="0"/>
            <a:r>
              <a:rPr lang="en-US" dirty="0" smtClean="0"/>
              <a:t>Where in the text is the argument being made?</a:t>
            </a:r>
          </a:p>
          <a:p>
            <a:pPr lvl="0"/>
            <a:r>
              <a:rPr lang="en-US" dirty="0" smtClean="0"/>
              <a:t>In general, how long are the sentences?  How long are the paragraphs?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Linguistic Features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65" y="2286000"/>
            <a:ext cx="7631735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language and vocabulary is used in the text?</a:t>
            </a:r>
          </a:p>
          <a:p>
            <a:pPr lvl="0"/>
            <a:r>
              <a:rPr lang="en-US" dirty="0" smtClean="0"/>
              <a:t>Does the writer use first person (I, me) or prefer terms such as “one” or “the investigator”?  What is the effect of this stylistic choice?</a:t>
            </a:r>
          </a:p>
          <a:p>
            <a:pPr lvl="0"/>
            <a:r>
              <a:rPr lang="en-US" dirty="0" smtClean="0"/>
              <a:t>Are the verbs generally active or passive and why?</a:t>
            </a:r>
          </a:p>
          <a:p>
            <a:pPr lvl="0"/>
            <a:r>
              <a:rPr lang="en-US" dirty="0" smtClean="0"/>
              <a:t>What types of terminology and language are being used?  Is any of the language “jargon?”</a:t>
            </a:r>
          </a:p>
          <a:p>
            <a:pPr lvl="0"/>
            <a:r>
              <a:rPr lang="en-US" dirty="0" smtClean="0"/>
              <a:t>How can the author’s language be described?  (formal, informal, friendly, slang, figurative, etc.) How does the writer’s language help or hinder his/her purpose?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physical layout of the text?</a:t>
            </a:r>
          </a:p>
          <a:p>
            <a:pPr lvl="0"/>
            <a:r>
              <a:rPr lang="en-US" dirty="0" smtClean="0"/>
              <a:t>Are visuals included?  If so, what form do they take (tables, graphs, drawings, figures, photographs)?</a:t>
            </a:r>
          </a:p>
          <a:p>
            <a:pPr lvl="0"/>
            <a:r>
              <a:rPr lang="en-US" dirty="0" smtClean="0"/>
              <a:t>How does this text use color?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features are characteristic of your genre? Look for patterns and similarities between your examples.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7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Driscoll, Dana Lynn. “Genre Analysis and Comparisons.” Print.</a:t>
            </a:r>
          </a:p>
          <a:p>
            <a:pPr>
              <a:buNone/>
            </a:pPr>
            <a:r>
              <a:rPr lang="en-US" dirty="0" smtClean="0"/>
              <a:t>Johnson-Sheehan, Richard and Charles Paine. “Writing and Genres.” </a:t>
            </a:r>
            <a:r>
              <a:rPr lang="en-US" i="1" dirty="0" smtClean="0"/>
              <a:t>Writing Today.</a:t>
            </a:r>
            <a:r>
              <a:rPr lang="en-US" dirty="0" smtClean="0"/>
              <a:t> New York: Longman, 2010. </a:t>
            </a:r>
            <a:r>
              <a:rPr lang="en-US" smtClean="0"/>
              <a:t>Print.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/>
              <a:t>What do you think of when </a:t>
            </a:r>
          </a:p>
          <a:p>
            <a:pPr algn="ctr">
              <a:buNone/>
            </a:pPr>
            <a:r>
              <a:rPr lang="en-US" sz="5000" dirty="0" smtClean="0"/>
              <a:t>you hear the word </a:t>
            </a:r>
            <a:r>
              <a:rPr lang="en-US" sz="5000" dirty="0" smtClean="0">
                <a:solidFill>
                  <a:srgbClr val="FF0000"/>
                </a:solidFill>
              </a:rPr>
              <a:t>“genre?”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 of 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282575">
              <a:spcBef>
                <a:spcPts val="1800"/>
              </a:spcBef>
            </a:pPr>
            <a:r>
              <a:rPr lang="en-US" dirty="0" smtClean="0"/>
              <a:t>Defined as a type, class, or category.</a:t>
            </a:r>
          </a:p>
          <a:p>
            <a:r>
              <a:rPr lang="en-US" dirty="0" smtClean="0"/>
              <a:t>Most commonly used in movies.</a:t>
            </a:r>
          </a:p>
          <a:p>
            <a:pPr lvl="1"/>
            <a:r>
              <a:rPr lang="en-US" dirty="0" smtClean="0"/>
              <a:t>Movie genres include romantic comedies, action, horror, science fiction, musicals, and more. </a:t>
            </a:r>
          </a:p>
          <a:p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3" y="3895959"/>
            <a:ext cx="1231900" cy="1854200"/>
          </a:xfrm>
          <a:prstGeom prst="rect">
            <a:avLst/>
          </a:prstGeom>
        </p:spPr>
      </p:pic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0002" y="4022959"/>
            <a:ext cx="1168400" cy="1727200"/>
          </a:xfrm>
          <a:prstGeom prst="rect">
            <a:avLst/>
          </a:prstGeom>
        </p:spPr>
      </p:pic>
      <p:pic>
        <p:nvPicPr>
          <p:cNvPr id="6" name="Picture 5" descr="images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488" y="4149959"/>
            <a:ext cx="1117600" cy="1600200"/>
          </a:xfrm>
          <a:prstGeom prst="rect">
            <a:avLst/>
          </a:prstGeom>
        </p:spPr>
      </p:pic>
      <p:pic>
        <p:nvPicPr>
          <p:cNvPr id="7" name="Picture 6" descr="images-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4099159"/>
            <a:ext cx="1117600" cy="16510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3997559"/>
            <a:ext cx="1168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in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768" y="2286000"/>
            <a:ext cx="4445831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Genres = audience expectations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do we expect to see in </a:t>
            </a:r>
          </a:p>
          <a:p>
            <a:pPr marL="0" indent="0">
              <a:buNone/>
            </a:pPr>
            <a:r>
              <a:rPr lang="en-US" dirty="0" smtClean="0"/>
              <a:t>     a horror movie?  </a:t>
            </a:r>
            <a:endParaRPr lang="en-US" dirty="0"/>
          </a:p>
        </p:txBody>
      </p:sp>
      <p:pic>
        <p:nvPicPr>
          <p:cNvPr id="5" name="Picture 4" descr="220px-Insidious_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49" y="2077891"/>
            <a:ext cx="3066635" cy="4544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in Films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Genres provide guidelines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Good directors work creatively within the specifications of a genre to create something original.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Movies that flop often don’t follow a recognizable genre or—even worse—formulaically follow a common genre in a boring and predictable way.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in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a genre can help you see the complexities in texts that seem simple</a:t>
            </a:r>
          </a:p>
          <a:p>
            <a:r>
              <a:rPr lang="en-US" dirty="0" smtClean="0"/>
              <a:t>As a writer, analyzing your chosen genre will help you create a more successful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expectations: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Violate expectations: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Bend expectations: </a:t>
            </a:r>
          </a:p>
          <a:p>
            <a:endParaRPr lang="en-US" dirty="0"/>
          </a:p>
        </p:txBody>
      </p:sp>
      <p:pic>
        <p:nvPicPr>
          <p:cNvPr id="4" name="Picture 3" descr="6a00d83451bc4a69e2014e8a8f894b970d-800w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22" y="2073938"/>
            <a:ext cx="1816977" cy="1816977"/>
          </a:xfrm>
          <a:prstGeom prst="rect">
            <a:avLst/>
          </a:prstGeom>
        </p:spPr>
      </p:pic>
      <p:pic>
        <p:nvPicPr>
          <p:cNvPr id="5" name="Picture 4" descr="Happy_smiley_f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542" y="4897206"/>
            <a:ext cx="1466975" cy="1466975"/>
          </a:xfrm>
          <a:prstGeom prst="rect">
            <a:avLst/>
          </a:prstGeom>
        </p:spPr>
      </p:pic>
      <p:pic>
        <p:nvPicPr>
          <p:cNvPr id="6" name="Picture 5" descr="not-so-happy-face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5837" y="3816577"/>
            <a:ext cx="1273802" cy="1273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analyze a genre, you must examine various examples of that particular genre and write about the common features that you find in the examples. </a:t>
            </a:r>
          </a:p>
          <a:p>
            <a:endParaRPr lang="en-US" dirty="0"/>
          </a:p>
          <a:p>
            <a:r>
              <a:rPr lang="en-US" dirty="0" smtClean="0"/>
              <a:t>The goal is to understand the general characteristics of the genre based on a few examples.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Analysis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a genre analysis, you will look at five basic categories: 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Writer, reader, and purpose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Content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Structure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Linguistic features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625475" lvl="1" indent="-342900">
              <a:buFont typeface="+mj-lt"/>
              <a:buAutoNum type="arabicPeriod"/>
            </a:pPr>
            <a:r>
              <a:rPr lang="en-US" dirty="0" smtClean="0"/>
              <a:t>Other</a:t>
            </a:r>
          </a:p>
          <a:p>
            <a:pPr marL="625475" lvl="1" indent="-34290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142</TotalTime>
  <Words>587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Calisto MT</vt:lpstr>
      <vt:lpstr>Wingdings</vt:lpstr>
      <vt:lpstr>Codex</vt:lpstr>
      <vt:lpstr>Genre Analysis</vt:lpstr>
      <vt:lpstr>PowerPoint Presentation</vt:lpstr>
      <vt:lpstr>Common uses of Genres</vt:lpstr>
      <vt:lpstr>Genre in Films</vt:lpstr>
      <vt:lpstr>Genre in Films (continued)</vt:lpstr>
      <vt:lpstr>Genre in Writing</vt:lpstr>
      <vt:lpstr>PowerPoint Presentation</vt:lpstr>
      <vt:lpstr>Genre Analysis</vt:lpstr>
      <vt:lpstr>Genre Analysis (continued)</vt:lpstr>
      <vt:lpstr>1. Writer, Reader, and Purpose</vt:lpstr>
      <vt:lpstr>2. Content</vt:lpstr>
      <vt:lpstr>3. Structure </vt:lpstr>
      <vt:lpstr>4. Linguistic Features </vt:lpstr>
      <vt:lpstr>5. Design</vt:lpstr>
      <vt:lpstr>6. Other</vt:lpstr>
      <vt:lpstr>Sources</vt:lpstr>
    </vt:vector>
  </TitlesOfParts>
  <Company>DePaul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Genres</dc:title>
  <dc:creator>Ana Ribero</dc:creator>
  <cp:lastModifiedBy>Ribero, Ana Milena - (aribero)</cp:lastModifiedBy>
  <cp:revision>33</cp:revision>
  <dcterms:created xsi:type="dcterms:W3CDTF">2012-04-06T16:41:00Z</dcterms:created>
  <dcterms:modified xsi:type="dcterms:W3CDTF">2014-01-29T21:55:39Z</dcterms:modified>
</cp:coreProperties>
</file>